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92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E666"/>
    <a:srgbClr val="9C4661"/>
    <a:srgbClr val="00B050"/>
    <a:srgbClr val="2EADC8"/>
    <a:srgbClr val="4BB8C8"/>
    <a:srgbClr val="14C2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113A9D2-9D6B-4929-AA2D-F23B5EE8CBE7}" styleName="Designformatvorlage 2 - Akz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18"/>
    <p:restoredTop sz="86418"/>
  </p:normalViewPr>
  <p:slideViewPr>
    <p:cSldViewPr snapToGrid="0">
      <p:cViewPr varScale="1">
        <p:scale>
          <a:sx n="112" d="100"/>
          <a:sy n="112" d="100"/>
        </p:scale>
        <p:origin x="856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159" d="100"/>
          <a:sy n="159" d="100"/>
        </p:scale>
        <p:origin x="2672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310F4F-4C36-554B-9052-1D08771FA1E0}" type="doc">
      <dgm:prSet loTypeId="urn:microsoft.com/office/officeart/2008/layout/VerticalCurvedList" loCatId="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de-DE"/>
        </a:p>
      </dgm:t>
    </dgm:pt>
    <dgm:pt modelId="{78A8A683-A773-6D4C-932F-C807064FDB87}">
      <dgm:prSet phldrT="[Text]"/>
      <dgm:spPr/>
      <dgm:t>
        <a:bodyPr/>
        <a:lstStyle/>
        <a:p>
          <a:r>
            <a:rPr lang="de-DE" b="1" dirty="0">
              <a:latin typeface="+mn-lt"/>
            </a:rPr>
            <a:t>Matériel de préparation fourni par l'école visitée</a:t>
          </a:r>
        </a:p>
      </dgm:t>
    </dgm:pt>
    <dgm:pt modelId="{23C6D596-9BE5-FC47-8FB5-E005366A4723}" type="parTrans" cxnId="{6FEB2E38-D8AD-DA46-AA38-A29D288A9F53}">
      <dgm:prSet/>
      <dgm:spPr/>
      <dgm:t>
        <a:bodyPr/>
        <a:lstStyle/>
        <a:p>
          <a:endParaRPr lang="de-DE"/>
        </a:p>
      </dgm:t>
    </dgm:pt>
    <dgm:pt modelId="{83396AA6-8753-924F-A511-465AF7393405}" type="sibTrans" cxnId="{6FEB2E38-D8AD-DA46-AA38-A29D288A9F53}">
      <dgm:prSet/>
      <dgm:spPr/>
      <dgm:t>
        <a:bodyPr/>
        <a:lstStyle/>
        <a:p>
          <a:endParaRPr lang="de-DE"/>
        </a:p>
      </dgm:t>
    </dgm:pt>
    <dgm:pt modelId="{05E28F18-B3AD-794F-899B-FF13D5863794}">
      <dgm:prSet phldrT="[Text]"/>
      <dgm:spPr/>
      <dgm:t>
        <a:bodyPr/>
        <a:lstStyle/>
        <a:p>
          <a:r>
            <a:rPr lang="de-DE" b="1" dirty="0">
              <a:latin typeface="+mn-lt"/>
            </a:rPr>
            <a:t>Visite à </a:t>
          </a:r>
          <a:r>
            <a:rPr lang="de-DE" b="1" dirty="0" err="1">
              <a:latin typeface="+mn-lt"/>
            </a:rPr>
            <a:t>l'école</a:t>
          </a:r>
          <a:r>
            <a:rPr lang="de-DE" b="1" dirty="0">
              <a:latin typeface="+mn-lt"/>
            </a:rPr>
            <a:t> sur place</a:t>
          </a:r>
        </a:p>
      </dgm:t>
    </dgm:pt>
    <dgm:pt modelId="{6502CA4D-07AD-5346-8838-4AB7176B2E9F}" type="parTrans" cxnId="{133497B2-A0F3-9643-AD1A-97D4C843200B}">
      <dgm:prSet/>
      <dgm:spPr/>
      <dgm:t>
        <a:bodyPr/>
        <a:lstStyle/>
        <a:p>
          <a:endParaRPr lang="de-DE"/>
        </a:p>
      </dgm:t>
    </dgm:pt>
    <dgm:pt modelId="{8C6559A2-2A9A-0D46-8ECE-FA14D02DC2A3}" type="sibTrans" cxnId="{133497B2-A0F3-9643-AD1A-97D4C843200B}">
      <dgm:prSet/>
      <dgm:spPr/>
      <dgm:t>
        <a:bodyPr/>
        <a:lstStyle/>
        <a:p>
          <a:endParaRPr lang="de-DE"/>
        </a:p>
      </dgm:t>
    </dgm:pt>
    <dgm:pt modelId="{BE504ABF-66E6-EF41-8E50-041161E84720}">
      <dgm:prSet phldrT="[Text]"/>
      <dgm:spPr/>
      <dgm:t>
        <a:bodyPr/>
        <a:lstStyle/>
        <a:p>
          <a:r>
            <a:rPr lang="de-DE" b="1" dirty="0"/>
            <a:t>Transfert, réflexion</a:t>
          </a:r>
        </a:p>
      </dgm:t>
    </dgm:pt>
    <dgm:pt modelId="{D04F5F0D-2C28-A34A-A3F8-015E51FD16B4}" type="parTrans" cxnId="{7A2F8D2F-1DFD-9647-8B31-1E89607F2EB8}">
      <dgm:prSet/>
      <dgm:spPr/>
      <dgm:t>
        <a:bodyPr/>
        <a:lstStyle/>
        <a:p>
          <a:endParaRPr lang="de-DE"/>
        </a:p>
      </dgm:t>
    </dgm:pt>
    <dgm:pt modelId="{06EA30C8-1818-8149-81B0-CD86EE072F6B}" type="sibTrans" cxnId="{7A2F8D2F-1DFD-9647-8B31-1E89607F2EB8}">
      <dgm:prSet/>
      <dgm:spPr/>
      <dgm:t>
        <a:bodyPr/>
        <a:lstStyle/>
        <a:p>
          <a:endParaRPr lang="de-DE"/>
        </a:p>
      </dgm:t>
    </dgm:pt>
    <dgm:pt modelId="{2C89BD89-E1B7-484F-BB18-D5F466AE76A4}" type="pres">
      <dgm:prSet presAssocID="{0B310F4F-4C36-554B-9052-1D08771FA1E0}" presName="Name0" presStyleCnt="0">
        <dgm:presLayoutVars>
          <dgm:chMax val="7"/>
          <dgm:chPref val="7"/>
          <dgm:dir/>
        </dgm:presLayoutVars>
      </dgm:prSet>
      <dgm:spPr/>
    </dgm:pt>
    <dgm:pt modelId="{4526B0E4-4C57-1848-985F-9B9E65030860}" type="pres">
      <dgm:prSet presAssocID="{0B310F4F-4C36-554B-9052-1D08771FA1E0}" presName="Name1" presStyleCnt="0"/>
      <dgm:spPr/>
    </dgm:pt>
    <dgm:pt modelId="{242988C4-7890-AD48-A00A-0A81B923212F}" type="pres">
      <dgm:prSet presAssocID="{0B310F4F-4C36-554B-9052-1D08771FA1E0}" presName="cycle" presStyleCnt="0"/>
      <dgm:spPr/>
    </dgm:pt>
    <dgm:pt modelId="{0AC53232-C3AB-7044-A210-D4DBE9A8F350}" type="pres">
      <dgm:prSet presAssocID="{0B310F4F-4C36-554B-9052-1D08771FA1E0}" presName="srcNode" presStyleLbl="node1" presStyleIdx="0" presStyleCnt="3"/>
      <dgm:spPr/>
    </dgm:pt>
    <dgm:pt modelId="{FEF8C9E4-F1B9-B147-9E74-864BCE5F3074}" type="pres">
      <dgm:prSet presAssocID="{0B310F4F-4C36-554B-9052-1D08771FA1E0}" presName="conn" presStyleLbl="parChTrans1D2" presStyleIdx="0" presStyleCnt="1"/>
      <dgm:spPr/>
    </dgm:pt>
    <dgm:pt modelId="{4A072544-0B5E-E44C-A84D-0EB7EB41321B}" type="pres">
      <dgm:prSet presAssocID="{0B310F4F-4C36-554B-9052-1D08771FA1E0}" presName="extraNode" presStyleLbl="node1" presStyleIdx="0" presStyleCnt="3"/>
      <dgm:spPr/>
    </dgm:pt>
    <dgm:pt modelId="{617C61FC-AA91-0947-A38B-3076EEB799CF}" type="pres">
      <dgm:prSet presAssocID="{0B310F4F-4C36-554B-9052-1D08771FA1E0}" presName="dstNode" presStyleLbl="node1" presStyleIdx="0" presStyleCnt="3"/>
      <dgm:spPr/>
    </dgm:pt>
    <dgm:pt modelId="{4BABE203-A3C7-7B46-8EC3-7FB75021ED65}" type="pres">
      <dgm:prSet presAssocID="{78A8A683-A773-6D4C-932F-C807064FDB87}" presName="text_1" presStyleLbl="node1" presStyleIdx="0" presStyleCnt="3">
        <dgm:presLayoutVars>
          <dgm:bulletEnabled val="1"/>
        </dgm:presLayoutVars>
      </dgm:prSet>
      <dgm:spPr/>
    </dgm:pt>
    <dgm:pt modelId="{452C5627-A98B-644D-91FA-9F877C7339E7}" type="pres">
      <dgm:prSet presAssocID="{78A8A683-A773-6D4C-932F-C807064FDB87}" presName="accent_1" presStyleCnt="0"/>
      <dgm:spPr/>
    </dgm:pt>
    <dgm:pt modelId="{38F49338-76EF-BA4F-8744-72FFEFDBC9FE}" type="pres">
      <dgm:prSet presAssocID="{78A8A683-A773-6D4C-932F-C807064FDB87}" presName="accentRepeatNode" presStyleLbl="solidFgAcc1" presStyleIdx="0" presStyleCnt="3"/>
      <dgm:spPr/>
    </dgm:pt>
    <dgm:pt modelId="{7C078D13-B8EA-2447-90A7-9A0AF58743D6}" type="pres">
      <dgm:prSet presAssocID="{05E28F18-B3AD-794F-899B-FF13D5863794}" presName="text_2" presStyleLbl="node1" presStyleIdx="1" presStyleCnt="3">
        <dgm:presLayoutVars>
          <dgm:bulletEnabled val="1"/>
        </dgm:presLayoutVars>
      </dgm:prSet>
      <dgm:spPr/>
    </dgm:pt>
    <dgm:pt modelId="{9C8C2BE7-555F-C34C-875C-7481510BFBAA}" type="pres">
      <dgm:prSet presAssocID="{05E28F18-B3AD-794F-899B-FF13D5863794}" presName="accent_2" presStyleCnt="0"/>
      <dgm:spPr/>
    </dgm:pt>
    <dgm:pt modelId="{AAC9DB64-765F-6748-853A-03C893D67203}" type="pres">
      <dgm:prSet presAssocID="{05E28F18-B3AD-794F-899B-FF13D5863794}" presName="accentRepeatNode" presStyleLbl="solidFgAcc1" presStyleIdx="1" presStyleCnt="3"/>
      <dgm:spPr/>
    </dgm:pt>
    <dgm:pt modelId="{00159FE5-5664-3148-8FF5-D8510EA1D747}" type="pres">
      <dgm:prSet presAssocID="{BE504ABF-66E6-EF41-8E50-041161E84720}" presName="text_3" presStyleLbl="node1" presStyleIdx="2" presStyleCnt="3">
        <dgm:presLayoutVars>
          <dgm:bulletEnabled val="1"/>
        </dgm:presLayoutVars>
      </dgm:prSet>
      <dgm:spPr/>
    </dgm:pt>
    <dgm:pt modelId="{B9906966-1DAF-A840-80B3-BA65B4978568}" type="pres">
      <dgm:prSet presAssocID="{BE504ABF-66E6-EF41-8E50-041161E84720}" presName="accent_3" presStyleCnt="0"/>
      <dgm:spPr/>
    </dgm:pt>
    <dgm:pt modelId="{AF6405AD-57C9-1B49-9F77-80BCB09D4ADC}" type="pres">
      <dgm:prSet presAssocID="{BE504ABF-66E6-EF41-8E50-041161E84720}" presName="accentRepeatNode" presStyleLbl="solidFgAcc1" presStyleIdx="2" presStyleCnt="3"/>
      <dgm:spPr/>
    </dgm:pt>
  </dgm:ptLst>
  <dgm:cxnLst>
    <dgm:cxn modelId="{7A2F8D2F-1DFD-9647-8B31-1E89607F2EB8}" srcId="{0B310F4F-4C36-554B-9052-1D08771FA1E0}" destId="{BE504ABF-66E6-EF41-8E50-041161E84720}" srcOrd="2" destOrd="0" parTransId="{D04F5F0D-2C28-A34A-A3F8-015E51FD16B4}" sibTransId="{06EA30C8-1818-8149-81B0-CD86EE072F6B}"/>
    <dgm:cxn modelId="{6FEB2E38-D8AD-DA46-AA38-A29D288A9F53}" srcId="{0B310F4F-4C36-554B-9052-1D08771FA1E0}" destId="{78A8A683-A773-6D4C-932F-C807064FDB87}" srcOrd="0" destOrd="0" parTransId="{23C6D596-9BE5-FC47-8FB5-E005366A4723}" sibTransId="{83396AA6-8753-924F-A511-465AF7393405}"/>
    <dgm:cxn modelId="{9B07913B-DA38-CB4F-B759-52D94956BC85}" type="presOf" srcId="{83396AA6-8753-924F-A511-465AF7393405}" destId="{FEF8C9E4-F1B9-B147-9E74-864BCE5F3074}" srcOrd="0" destOrd="0" presId="urn:microsoft.com/office/officeart/2008/layout/VerticalCurvedList"/>
    <dgm:cxn modelId="{25195C54-A97F-0848-95BA-9E06CCC40291}" type="presOf" srcId="{05E28F18-B3AD-794F-899B-FF13D5863794}" destId="{7C078D13-B8EA-2447-90A7-9A0AF58743D6}" srcOrd="0" destOrd="0" presId="urn:microsoft.com/office/officeart/2008/layout/VerticalCurvedList"/>
    <dgm:cxn modelId="{A6064D62-601D-F849-88BD-B59841FE8CAA}" type="presOf" srcId="{78A8A683-A773-6D4C-932F-C807064FDB87}" destId="{4BABE203-A3C7-7B46-8EC3-7FB75021ED65}" srcOrd="0" destOrd="0" presId="urn:microsoft.com/office/officeart/2008/layout/VerticalCurvedList"/>
    <dgm:cxn modelId="{34B3A573-DA0C-1E44-A8A7-0D802B872BC0}" type="presOf" srcId="{BE504ABF-66E6-EF41-8E50-041161E84720}" destId="{00159FE5-5664-3148-8FF5-D8510EA1D747}" srcOrd="0" destOrd="0" presId="urn:microsoft.com/office/officeart/2008/layout/VerticalCurvedList"/>
    <dgm:cxn modelId="{133497B2-A0F3-9643-AD1A-97D4C843200B}" srcId="{0B310F4F-4C36-554B-9052-1D08771FA1E0}" destId="{05E28F18-B3AD-794F-899B-FF13D5863794}" srcOrd="1" destOrd="0" parTransId="{6502CA4D-07AD-5346-8838-4AB7176B2E9F}" sibTransId="{8C6559A2-2A9A-0D46-8ECE-FA14D02DC2A3}"/>
    <dgm:cxn modelId="{A44E35B5-2905-4C44-8B20-4EB68BB8454E}" type="presOf" srcId="{0B310F4F-4C36-554B-9052-1D08771FA1E0}" destId="{2C89BD89-E1B7-484F-BB18-D5F466AE76A4}" srcOrd="0" destOrd="0" presId="urn:microsoft.com/office/officeart/2008/layout/VerticalCurvedList"/>
    <dgm:cxn modelId="{4DD4DB2F-E8BE-7043-925A-93B648BD0411}" type="presParOf" srcId="{2C89BD89-E1B7-484F-BB18-D5F466AE76A4}" destId="{4526B0E4-4C57-1848-985F-9B9E65030860}" srcOrd="0" destOrd="0" presId="urn:microsoft.com/office/officeart/2008/layout/VerticalCurvedList"/>
    <dgm:cxn modelId="{3E543BD5-FE87-114F-B07A-C17876BFF4C2}" type="presParOf" srcId="{4526B0E4-4C57-1848-985F-9B9E65030860}" destId="{242988C4-7890-AD48-A00A-0A81B923212F}" srcOrd="0" destOrd="0" presId="urn:microsoft.com/office/officeart/2008/layout/VerticalCurvedList"/>
    <dgm:cxn modelId="{F9F3885F-4D31-AD4B-B791-20A33A821F3D}" type="presParOf" srcId="{242988C4-7890-AD48-A00A-0A81B923212F}" destId="{0AC53232-C3AB-7044-A210-D4DBE9A8F350}" srcOrd="0" destOrd="0" presId="urn:microsoft.com/office/officeart/2008/layout/VerticalCurvedList"/>
    <dgm:cxn modelId="{B3513D12-E0F6-BA45-B063-314A11B8F218}" type="presParOf" srcId="{242988C4-7890-AD48-A00A-0A81B923212F}" destId="{FEF8C9E4-F1B9-B147-9E74-864BCE5F3074}" srcOrd="1" destOrd="0" presId="urn:microsoft.com/office/officeart/2008/layout/VerticalCurvedList"/>
    <dgm:cxn modelId="{562A0CB9-4629-2B41-B840-839EFB6B4EC1}" type="presParOf" srcId="{242988C4-7890-AD48-A00A-0A81B923212F}" destId="{4A072544-0B5E-E44C-A84D-0EB7EB41321B}" srcOrd="2" destOrd="0" presId="urn:microsoft.com/office/officeart/2008/layout/VerticalCurvedList"/>
    <dgm:cxn modelId="{09908813-AB6C-7C41-A67A-9A0F467C1AA2}" type="presParOf" srcId="{242988C4-7890-AD48-A00A-0A81B923212F}" destId="{617C61FC-AA91-0947-A38B-3076EEB799CF}" srcOrd="3" destOrd="0" presId="urn:microsoft.com/office/officeart/2008/layout/VerticalCurvedList"/>
    <dgm:cxn modelId="{E1F803BD-740B-AC49-AE56-B442971C0AFA}" type="presParOf" srcId="{4526B0E4-4C57-1848-985F-9B9E65030860}" destId="{4BABE203-A3C7-7B46-8EC3-7FB75021ED65}" srcOrd="1" destOrd="0" presId="urn:microsoft.com/office/officeart/2008/layout/VerticalCurvedList"/>
    <dgm:cxn modelId="{4E140051-42CF-F946-9A69-79F2771DC3A8}" type="presParOf" srcId="{4526B0E4-4C57-1848-985F-9B9E65030860}" destId="{452C5627-A98B-644D-91FA-9F877C7339E7}" srcOrd="2" destOrd="0" presId="urn:microsoft.com/office/officeart/2008/layout/VerticalCurvedList"/>
    <dgm:cxn modelId="{72676406-EFE1-3B40-AEF2-A7B76EB6D78E}" type="presParOf" srcId="{452C5627-A98B-644D-91FA-9F877C7339E7}" destId="{38F49338-76EF-BA4F-8744-72FFEFDBC9FE}" srcOrd="0" destOrd="0" presId="urn:microsoft.com/office/officeart/2008/layout/VerticalCurvedList"/>
    <dgm:cxn modelId="{6204E04F-195A-E443-AD65-26ED3EE92F4C}" type="presParOf" srcId="{4526B0E4-4C57-1848-985F-9B9E65030860}" destId="{7C078D13-B8EA-2447-90A7-9A0AF58743D6}" srcOrd="3" destOrd="0" presId="urn:microsoft.com/office/officeart/2008/layout/VerticalCurvedList"/>
    <dgm:cxn modelId="{92C835D6-3B14-E54F-A249-28341A62A002}" type="presParOf" srcId="{4526B0E4-4C57-1848-985F-9B9E65030860}" destId="{9C8C2BE7-555F-C34C-875C-7481510BFBAA}" srcOrd="4" destOrd="0" presId="urn:microsoft.com/office/officeart/2008/layout/VerticalCurvedList"/>
    <dgm:cxn modelId="{FC3C8C1A-5C70-3B42-9F2C-B508D85A116A}" type="presParOf" srcId="{9C8C2BE7-555F-C34C-875C-7481510BFBAA}" destId="{AAC9DB64-765F-6748-853A-03C893D67203}" srcOrd="0" destOrd="0" presId="urn:microsoft.com/office/officeart/2008/layout/VerticalCurvedList"/>
    <dgm:cxn modelId="{FEEF651B-6C59-0F4F-AA00-6BFF7A2D0573}" type="presParOf" srcId="{4526B0E4-4C57-1848-985F-9B9E65030860}" destId="{00159FE5-5664-3148-8FF5-D8510EA1D747}" srcOrd="5" destOrd="0" presId="urn:microsoft.com/office/officeart/2008/layout/VerticalCurvedList"/>
    <dgm:cxn modelId="{0822298F-0964-3C4A-B277-BF9E6DD77CB7}" type="presParOf" srcId="{4526B0E4-4C57-1848-985F-9B9E65030860}" destId="{B9906966-1DAF-A840-80B3-BA65B4978568}" srcOrd="6" destOrd="0" presId="urn:microsoft.com/office/officeart/2008/layout/VerticalCurvedList"/>
    <dgm:cxn modelId="{77174140-6DF5-D54E-B337-5DE7D13B9F44}" type="presParOf" srcId="{B9906966-1DAF-A840-80B3-BA65B4978568}" destId="{AF6405AD-57C9-1B49-9F77-80BCB09D4AD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F8C9E4-F1B9-B147-9E74-864BCE5F3074}">
      <dsp:nvSpPr>
        <dsp:cNvPr id="0" name=""/>
        <dsp:cNvSpPr/>
      </dsp:nvSpPr>
      <dsp:spPr>
        <a:xfrm>
          <a:off x="-1965849" y="-304808"/>
          <a:ext cx="2350363" cy="2350363"/>
        </a:xfrm>
        <a:prstGeom prst="blockArc">
          <a:avLst>
            <a:gd name="adj1" fmla="val 18900000"/>
            <a:gd name="adj2" fmla="val 2700000"/>
            <a:gd name="adj3" fmla="val 919"/>
          </a:avLst>
        </a:pr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ABE203-A3C7-7B46-8EC3-7FB75021ED65}">
      <dsp:nvSpPr>
        <dsp:cNvPr id="0" name=""/>
        <dsp:cNvSpPr/>
      </dsp:nvSpPr>
      <dsp:spPr>
        <a:xfrm>
          <a:off x="247144" y="174074"/>
          <a:ext cx="2453621" cy="3481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6344" tIns="25400" rIns="25400" bIns="254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00" b="1" kern="1200" dirty="0">
              <a:latin typeface="+mn-lt"/>
            </a:rPr>
            <a:t>Matériel de préparation fourni par l'école visitée</a:t>
          </a:r>
        </a:p>
      </dsp:txBody>
      <dsp:txXfrm>
        <a:off x="247144" y="174074"/>
        <a:ext cx="2453621" cy="348149"/>
      </dsp:txXfrm>
    </dsp:sp>
    <dsp:sp modelId="{38F49338-76EF-BA4F-8744-72FFEFDBC9FE}">
      <dsp:nvSpPr>
        <dsp:cNvPr id="0" name=""/>
        <dsp:cNvSpPr/>
      </dsp:nvSpPr>
      <dsp:spPr>
        <a:xfrm>
          <a:off x="29551" y="130556"/>
          <a:ext cx="435186" cy="4351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078D13-B8EA-2447-90A7-9A0AF58743D6}">
      <dsp:nvSpPr>
        <dsp:cNvPr id="0" name=""/>
        <dsp:cNvSpPr/>
      </dsp:nvSpPr>
      <dsp:spPr>
        <a:xfrm>
          <a:off x="373697" y="696298"/>
          <a:ext cx="2327068" cy="348149"/>
        </a:xfrm>
        <a:prstGeom prst="rect">
          <a:avLst/>
        </a:prstGeom>
        <a:solidFill>
          <a:schemeClr val="accent2">
            <a:hueOff val="5343590"/>
            <a:satOff val="-17292"/>
            <a:lumOff val="2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6344" tIns="25400" rIns="25400" bIns="254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00" b="1" kern="1200" dirty="0">
              <a:latin typeface="+mn-lt"/>
            </a:rPr>
            <a:t>Visite à </a:t>
          </a:r>
          <a:r>
            <a:rPr lang="de-DE" sz="1000" b="1" kern="1200" dirty="0" err="1">
              <a:latin typeface="+mn-lt"/>
            </a:rPr>
            <a:t>l'école</a:t>
          </a:r>
          <a:r>
            <a:rPr lang="de-DE" sz="1000" b="1" kern="1200" dirty="0">
              <a:latin typeface="+mn-lt"/>
            </a:rPr>
            <a:t> sur place</a:t>
          </a:r>
        </a:p>
      </dsp:txBody>
      <dsp:txXfrm>
        <a:off x="373697" y="696298"/>
        <a:ext cx="2327068" cy="348149"/>
      </dsp:txXfrm>
    </dsp:sp>
    <dsp:sp modelId="{AAC9DB64-765F-6748-853A-03C893D67203}">
      <dsp:nvSpPr>
        <dsp:cNvPr id="0" name=""/>
        <dsp:cNvSpPr/>
      </dsp:nvSpPr>
      <dsp:spPr>
        <a:xfrm>
          <a:off x="156103" y="652780"/>
          <a:ext cx="435186" cy="4351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5343590"/>
              <a:satOff val="-17292"/>
              <a:lumOff val="2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159FE5-5664-3148-8FF5-D8510EA1D747}">
      <dsp:nvSpPr>
        <dsp:cNvPr id="0" name=""/>
        <dsp:cNvSpPr/>
      </dsp:nvSpPr>
      <dsp:spPr>
        <a:xfrm>
          <a:off x="247144" y="1218522"/>
          <a:ext cx="2453621" cy="348149"/>
        </a:xfrm>
        <a:prstGeom prst="rect">
          <a:avLst/>
        </a:prstGeom>
        <a:solidFill>
          <a:schemeClr val="accent2">
            <a:hueOff val="10687180"/>
            <a:satOff val="-34585"/>
            <a:lumOff val="56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6344" tIns="25400" rIns="25400" bIns="254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00" b="1" kern="1200" dirty="0"/>
            <a:t>Transfert, réflexion</a:t>
          </a:r>
        </a:p>
      </dsp:txBody>
      <dsp:txXfrm>
        <a:off x="247144" y="1218522"/>
        <a:ext cx="2453621" cy="348149"/>
      </dsp:txXfrm>
    </dsp:sp>
    <dsp:sp modelId="{AF6405AD-57C9-1B49-9F77-80BCB09D4ADC}">
      <dsp:nvSpPr>
        <dsp:cNvPr id="0" name=""/>
        <dsp:cNvSpPr/>
      </dsp:nvSpPr>
      <dsp:spPr>
        <a:xfrm>
          <a:off x="29551" y="1175004"/>
          <a:ext cx="435186" cy="4351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10687180"/>
              <a:satOff val="-34585"/>
              <a:lumOff val="568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52DDFACD-E316-024E-BA67-B35267AA24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5B14F34-F1BD-2643-8AE4-6EDA372BED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21B467-AE7C-8E4A-99B1-71ADD0063080}" type="datetimeFigureOut">
              <a:rPr lang="de-DE" smtClean="0"/>
              <a:t>27.06.23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141375A-48E3-F94E-99B8-C5D58DD489D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FDE54DF-94A3-2A43-8A83-B36FA76600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3FA0B-7497-0440-8F12-34A9AF4608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5336900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C09D8F-645E-7A47-A26C-3AE5D93189EB}" type="datetimeFigureOut">
              <a:rPr lang="de-DE" smtClean="0"/>
              <a:t>27.06.23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Modifier le format du texte maître</a:t>
            </a:r>
          </a:p>
          <a:p>
            <a:pPr lvl="1"/>
            <a:r>
              <a:rPr lang="de-DE"/>
              <a:t>Deuxième niveau</a:t>
            </a:r>
          </a:p>
          <a:p>
            <a:pPr lvl="2"/>
            <a:r>
              <a:rPr lang="de-DE"/>
              <a:t>Troisième niveau</a:t>
            </a:r>
          </a:p>
          <a:p>
            <a:pPr lvl="3"/>
            <a:r>
              <a:rPr lang="de-DE"/>
              <a:t>Quatrième niveau</a:t>
            </a:r>
          </a:p>
          <a:p>
            <a:pPr lvl="4"/>
            <a:r>
              <a:rPr lang="de-DE"/>
              <a:t>Cinquième niveau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DB758-D4CC-9343-8F4F-0A92C428D4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7423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3DB758-D4CC-9343-8F4F-0A92C428D467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3511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A413BF-DB83-AD4A-B792-76636F4265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ED18B00-4A61-4E4C-A2D4-4BE954AE6D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C2948C3-98D1-1C4A-BCA3-A0AA9E8DD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8F2B-8784-B844-8B40-E8B646B1BF1A}" type="datetimeFigureOut">
              <a:rPr lang="de-DE" smtClean="0"/>
              <a:t>27.06.23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EAA5BB-B5E5-5D48-94BC-1AA4F72D1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B475FC2-5EBD-B741-8C33-DA6174B02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28D5-1CD4-5F4F-A458-F675738E6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53659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54E5FC-C199-2D4A-B6E8-0D5717BBE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780B33A-14B2-4D46-95BA-E5532873DC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91D43C1-373B-2840-91D6-CA95546A3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8F2B-8784-B844-8B40-E8B646B1BF1A}" type="datetimeFigureOut">
              <a:rPr lang="de-DE" smtClean="0"/>
              <a:t>27.06.23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EC9D98-6958-5B4C-8AA5-B4C9BCABE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9CF48FC-2EB5-F848-965A-842AA0071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28D5-1CD4-5F4F-A458-F675738E6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3821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2E92D25-818B-104B-A086-1696FEC92D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492625B-51C2-4D44-8048-1359103812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5E242A-76F1-B940-854D-6EBFDAD53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8F2B-8784-B844-8B40-E8B646B1BF1A}" type="datetimeFigureOut">
              <a:rPr lang="de-DE" smtClean="0"/>
              <a:t>27.06.23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86531A-EDEA-FC4F-A985-DC302EFF5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7A48384-FF9F-A648-801B-AB7B8FC11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28D5-1CD4-5F4F-A458-F675738E6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1452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9C5E8F-46E1-8C46-B191-AF929E473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57E4F60-92EA-7144-8DA3-7FCE49359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chemeClr val="accent1"/>
              </a:buClr>
              <a:defRPr sz="2400"/>
            </a:lvl1pPr>
          </a:lstStyle>
          <a:p>
            <a:r>
              <a:rPr lang="de-DE" dirty="0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6804928-23D0-D440-8D2A-CF182B14A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8F2B-8784-B844-8B40-E8B646B1BF1A}" type="datetimeFigureOut">
              <a:rPr lang="de-DE" smtClean="0"/>
              <a:t>27.06.23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38140C-8A19-3540-BC6F-B60A81C9F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EDED6E-C74A-F540-94E7-53D0A32C8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28D5-1CD4-5F4F-A458-F675738E6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170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E40B7E-5AD3-B044-91EB-2E4AEE6AB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t" anchorCtr="0"/>
          <a:lstStyle>
            <a:lvl1pPr>
              <a:defRPr sz="60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2603F17-5BCD-1641-801F-5D181CA180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429001"/>
            <a:ext cx="10515600" cy="26606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1B0E5A8-1787-C140-9BD9-F53A17E1D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8F2B-8784-B844-8B40-E8B646B1BF1A}" type="datetimeFigureOut">
              <a:rPr lang="de-DE" smtClean="0"/>
              <a:t>27.06.23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A7A2D0A-F7D2-764C-A1CA-92DADCDC5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FC55048-D305-264D-AB71-DBA6821C8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28D5-1CD4-5F4F-A458-F675738E6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7209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FD16FC-8451-3A45-A414-88F091488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CD2533-44BE-6746-BFDB-3A7CDDEE47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94B7222-8739-9B4E-B322-FE59B9F0D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05849A-E74D-A44C-8011-C294F6E61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8F2B-8784-B844-8B40-E8B646B1BF1A}" type="datetimeFigureOut">
              <a:rPr lang="de-DE" smtClean="0"/>
              <a:t>27.06.23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AD58FD9-B897-D14C-9CC1-655DFFB0E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A119D5B-3DF5-E148-9FFD-AFC2975C2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28D5-1CD4-5F4F-A458-F675738E6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3801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C0EBD7-DE6F-B544-9AEB-DFFAA6D1D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FB6E839-B654-8F42-9420-0188D0A47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02334C7-4F2B-E245-9B3D-890DBB2A67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61F9CA6-B83C-BB47-BDE6-E3DCB516B6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551251E-4CDF-814D-BBC9-3D7897CFC3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342854E-B11A-3A44-AAB0-9AAB738B3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8F2B-8784-B844-8B40-E8B646B1BF1A}" type="datetimeFigureOut">
              <a:rPr lang="de-DE" smtClean="0"/>
              <a:t>27.06.23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35D04C5-BB59-4242-881A-9FDB7866A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71FA6E8-E2D2-6749-AF73-9117D0B0C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28D5-1CD4-5F4F-A458-F675738E6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2624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9B825A-2496-604D-BBE8-C26CCFD0C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9C5AC7D-E16F-3C43-BC56-5E4FBA332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8F2B-8784-B844-8B40-E8B646B1BF1A}" type="datetimeFigureOut">
              <a:rPr lang="de-DE" smtClean="0"/>
              <a:t>27.06.23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19E394C-5BC3-D44A-B1C5-8FDA6AD5A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56A8BA1-B7E1-554F-85E5-CBF27633D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28D5-1CD4-5F4F-A458-F675738E6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6268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F3C4A4B-6BFB-C84C-B2C0-BDE5A3C62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8F2B-8784-B844-8B40-E8B646B1BF1A}" type="datetimeFigureOut">
              <a:rPr lang="de-DE" smtClean="0"/>
              <a:t>27.06.23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903A41F-F381-5845-9253-6342BBAD9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D678E68-0881-DE4D-B759-E94B1F13F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28D5-1CD4-5F4F-A458-F675738E6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0937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3314BB-F4C8-914C-80B2-305741FE4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B2FFDC-F74D-1D47-8227-62C155FF2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8A3780E-AC00-8E4E-B3AE-086B85CAF5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D8AFF92-BA74-4E46-BC85-7C120C2F2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8F2B-8784-B844-8B40-E8B646B1BF1A}" type="datetimeFigureOut">
              <a:rPr lang="de-DE" smtClean="0"/>
              <a:t>27.06.23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BD96BFA-4CCF-FB4A-B9F1-6DB2A3A2E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CB53E31-7E7D-1943-B713-50907BB71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28D5-1CD4-5F4F-A458-F675738E6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2834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7D8D24-21E0-F04C-9354-732D9DDF8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CBB256F-24FB-544E-9286-72633CF370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984DA24-D61E-0844-B4FC-76468460A7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0A189BA-87B7-8A4E-8DED-E0A4BE3FF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8F2B-8784-B844-8B40-E8B646B1BF1A}" type="datetimeFigureOut">
              <a:rPr lang="de-DE" smtClean="0"/>
              <a:t>27.06.23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9E396FB-B9E6-4846-80A3-EC0C5BBAF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6106B35-5196-1045-943E-F79D6A9AF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28D5-1CD4-5F4F-A458-F675738E6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8284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5736BF1-D8BA-9042-97FD-2589D3E03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Modifier le format du titre maître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E3CD7DE-3AF5-CC48-98F9-233E000530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Modifier le format du texte maître
Deuxième niveau
Troisième niveau
Quatrième niveau
Cinquième niveau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A62D43E-F4A1-2B49-BBED-16A077013B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68F2B-8784-B844-8B40-E8B646B1BF1A}" type="datetimeFigureOut">
              <a:rPr lang="de-DE" smtClean="0"/>
              <a:t>27.06.23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A6C969-7FE0-114C-B408-54620667C1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6E49AA0-A728-FB42-8210-C447FCDB01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428D5-1CD4-5F4F-A458-F675738E6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813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12" Type="http://schemas.openxmlformats.org/officeDocument/2006/relationships/image" Target="../media/image5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4.png"/><Relationship Id="rId5" Type="http://schemas.openxmlformats.org/officeDocument/2006/relationships/diagramLayout" Target="../diagrams/layout1.xml"/><Relationship Id="rId10" Type="http://schemas.openxmlformats.org/officeDocument/2006/relationships/image" Target="../media/image3.svg"/><Relationship Id="rId4" Type="http://schemas.openxmlformats.org/officeDocument/2006/relationships/diagramData" Target="../diagrams/data1.xml"/><Relationship Id="rId9" Type="http://schemas.openxmlformats.org/officeDocument/2006/relationships/image" Target="../media/image2.png"/><Relationship Id="rId14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elle 14">
            <a:extLst>
              <a:ext uri="{FF2B5EF4-FFF2-40B4-BE49-F238E27FC236}">
                <a16:creationId xmlns:a16="http://schemas.microsoft.com/office/drawing/2014/main" id="{8C412B67-2DF4-685F-DA68-DDFF1B391B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74934"/>
              </p:ext>
            </p:extLst>
          </p:nvPr>
        </p:nvGraphicFramePr>
        <p:xfrm>
          <a:off x="380326" y="384813"/>
          <a:ext cx="9114840" cy="477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7858">
                  <a:extLst>
                    <a:ext uri="{9D8B030D-6E8A-4147-A177-3AD203B41FA5}">
                      <a16:colId xmlns:a16="http://schemas.microsoft.com/office/drawing/2014/main" val="2708170863"/>
                    </a:ext>
                  </a:extLst>
                </a:gridCol>
                <a:gridCol w="3418225">
                  <a:extLst>
                    <a:ext uri="{9D8B030D-6E8A-4147-A177-3AD203B41FA5}">
                      <a16:colId xmlns:a16="http://schemas.microsoft.com/office/drawing/2014/main" val="3039989127"/>
                    </a:ext>
                  </a:extLst>
                </a:gridCol>
                <a:gridCol w="1928757">
                  <a:extLst>
                    <a:ext uri="{9D8B030D-6E8A-4147-A177-3AD203B41FA5}">
                      <a16:colId xmlns:a16="http://schemas.microsoft.com/office/drawing/2014/main" val="4251386488"/>
                    </a:ext>
                  </a:extLst>
                </a:gridCol>
              </a:tblGrid>
              <a:tr h="477152">
                <a:tc>
                  <a:txBody>
                    <a:bodyPr/>
                    <a:lstStyle/>
                    <a:p>
                      <a:r>
                        <a:rPr lang="de-DE" sz="1800" b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Organisateur</a:t>
                      </a:r>
                      <a:r>
                        <a:rPr lang="de-DE" sz="18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800" b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Avanced</a:t>
                      </a:r>
                      <a:r>
                        <a:rPr lang="de-DE" sz="18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Visite à </a:t>
                      </a:r>
                      <a:r>
                        <a:rPr lang="de-DE" sz="1800" b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l‘école</a:t>
                      </a:r>
                      <a:endParaRPr lang="de-DE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B="7200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L'école : </a:t>
                      </a:r>
                    </a:p>
                  </a:txBody>
                  <a:tcPr marL="0" marR="0" marB="7200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Date</a:t>
                      </a:r>
                    </a:p>
                  </a:txBody>
                  <a:tcPr marL="0" marR="0" marB="7200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0145718"/>
                  </a:ext>
                </a:extLst>
              </a:tr>
            </a:tbl>
          </a:graphicData>
        </a:graphic>
      </p:graphicFrame>
      <p:pic>
        <p:nvPicPr>
          <p:cNvPr id="16" name="Grafik 15" descr="Ein Bild, das Grafiken, Schrift, Design enthält.&#10;&#10;Automatisch generierte Beschreibung">
            <a:extLst>
              <a:ext uri="{FF2B5EF4-FFF2-40B4-BE49-F238E27FC236}">
                <a16:creationId xmlns:a16="http://schemas.microsoft.com/office/drawing/2014/main" id="{FE359868-6DD5-D04F-FBEE-FAA2B020F6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22513" y="184947"/>
            <a:ext cx="2792375" cy="942108"/>
          </a:xfrm>
          <a:prstGeom prst="rect">
            <a:avLst/>
          </a:prstGeom>
          <a:solidFill>
            <a:srgbClr val="CBE666"/>
          </a:solidFill>
        </p:spPr>
      </p:pic>
      <p:graphicFrame>
        <p:nvGraphicFramePr>
          <p:cNvPr id="26" name="Tabelle 3">
            <a:extLst>
              <a:ext uri="{FF2B5EF4-FFF2-40B4-BE49-F238E27FC236}">
                <a16:creationId xmlns:a16="http://schemas.microsoft.com/office/drawing/2014/main" id="{81344FBD-80F8-A4ED-CCB4-733BA2713F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3993"/>
              </p:ext>
            </p:extLst>
          </p:nvPr>
        </p:nvGraphicFramePr>
        <p:xfrm>
          <a:off x="380326" y="1062506"/>
          <a:ext cx="2924614" cy="53248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24614">
                  <a:extLst>
                    <a:ext uri="{9D8B030D-6E8A-4147-A177-3AD203B41FA5}">
                      <a16:colId xmlns:a16="http://schemas.microsoft.com/office/drawing/2014/main" val="2580520362"/>
                    </a:ext>
                  </a:extLst>
                </a:gridCol>
              </a:tblGrid>
              <a:tr h="348097">
                <a:tc>
                  <a:txBody>
                    <a:bodyPr/>
                    <a:lstStyle/>
                    <a:p>
                      <a:pPr marL="0" marR="0" lvl="0" indent="0" algn="l" defTabSz="5750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Helvetica Neue" panose="02000503000000020004" pitchFamily="2" charset="0"/>
                          <a:cs typeface="Calibri" panose="020F0502020204030204" pitchFamily="34" charset="0"/>
                          <a:sym typeface="Helvetica Light"/>
                        </a:rPr>
                        <a:t>Concept de </a:t>
                      </a:r>
                      <a:r>
                        <a:rPr kumimoji="0" lang="de-DE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Helvetica Neue" panose="02000503000000020004" pitchFamily="2" charset="0"/>
                          <a:cs typeface="Calibri" panose="020F0502020204030204" pitchFamily="34" charset="0"/>
                          <a:sym typeface="Helvetica Light"/>
                        </a:rPr>
                        <a:t>blended</a:t>
                      </a:r>
                      <a:r>
                        <a:rPr kumimoji="0" lang="de-DE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Helvetica Neue" panose="02000503000000020004" pitchFamily="2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kumimoji="0" lang="de-DE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Helvetica Neue" panose="02000503000000020004" pitchFamily="2" charset="0"/>
                          <a:cs typeface="Calibri" panose="020F0502020204030204" pitchFamily="34" charset="0"/>
                          <a:sym typeface="Helvetica Light"/>
                        </a:rPr>
                        <a:t>learning</a:t>
                      </a:r>
                      <a:r>
                        <a:rPr kumimoji="0" lang="de-DE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Helvetica Neue" panose="02000503000000020004" pitchFamily="2" charset="0"/>
                          <a:cs typeface="Calibri" panose="020F0502020204030204" pitchFamily="34" charset="0"/>
                          <a:sym typeface="Helvetica Light"/>
                        </a:rPr>
                        <a:t> Visite à </a:t>
                      </a:r>
                      <a:r>
                        <a:rPr kumimoji="0" lang="de-DE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Helvetica Neue" panose="02000503000000020004" pitchFamily="2" charset="0"/>
                          <a:cs typeface="Calibri" panose="020F0502020204030204" pitchFamily="34" charset="0"/>
                          <a:sym typeface="Helvetica Light"/>
                        </a:rPr>
                        <a:t>l'école</a:t>
                      </a:r>
                      <a:endParaRPr kumimoji="0" lang="de-DE" sz="12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FillTx/>
                        <a:latin typeface="Calibri" panose="020F0502020204030204" pitchFamily="34" charset="0"/>
                        <a:ea typeface="Helvetica Neue" panose="02000503000000020004" pitchFamily="2" charset="0"/>
                        <a:cs typeface="Calibri" panose="020F0502020204030204" pitchFamily="34" charset="0"/>
                        <a:sym typeface="Helvetica Light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019976"/>
                  </a:ext>
                </a:extLst>
              </a:tr>
              <a:tr h="1682756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de-CH" sz="1000" b="1" i="1" dirty="0">
                        <a:latin typeface="Calibri" panose="020F0502020204030204" pitchFamily="34" charset="0"/>
                        <a:ea typeface="Helvetica Neue" panose="02000503000000020004" pitchFamily="2" charset="0"/>
                        <a:cs typeface="Calibri" panose="020F0502020204030204" pitchFamily="34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endParaRPr lang="de-CH" sz="1000" dirty="0">
                        <a:latin typeface="Calibri" panose="020F0502020204030204" pitchFamily="34" charset="0"/>
                        <a:ea typeface="Helvetica Neue" panose="02000503000000020004" pitchFamily="2" charset="0"/>
                        <a:cs typeface="Calibri" panose="020F0502020204030204" pitchFamily="34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endParaRPr lang="de-DE" sz="1000" dirty="0">
                        <a:latin typeface="Calibri" panose="020F0502020204030204" pitchFamily="34" charset="0"/>
                        <a:ea typeface="Helvetica Neue" panose="02000503000000020004" pitchFamily="2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53809"/>
                  </a:ext>
                </a:extLst>
              </a:tr>
              <a:tr h="259441">
                <a:tc>
                  <a:txBody>
                    <a:bodyPr/>
                    <a:lstStyle/>
                    <a:p>
                      <a:pPr marL="0" marR="0" lvl="0" indent="0" algn="l" defTabSz="5750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1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Helvetica Neue" panose="02000503000000020004" pitchFamily="2" charset="0"/>
                          <a:cs typeface="Calibri" panose="020F0502020204030204" pitchFamily="34" charset="0"/>
                          <a:sym typeface="Helvetica Light"/>
                        </a:rPr>
                        <a:t>Questions issues du mandat de préparation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238422"/>
                  </a:ext>
                </a:extLst>
              </a:tr>
              <a:tr h="1464879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de-DE" sz="1000" b="0" i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Wingdings" pitchFamily="2" charset="2"/>
                        </a:rPr>
                        <a:t>Dans le sens de 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de-DE" sz="1000" b="0" i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Wingdings" pitchFamily="2" charset="2"/>
                        </a:rPr>
                        <a:t>"Sur la base de ..., réfléchissez donc au préalable à la manière dont vous aborderiez ce défi".</a:t>
                      </a:r>
                    </a:p>
                    <a:p>
                      <a:pPr marL="0" indent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de-DE" sz="1000" b="0" i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Wingdings" pitchFamily="2" charset="2"/>
                        </a:rPr>
                        <a:t>Ou des rappels dans le sens d'une compréhension : "Sur la base de notre charte, il est important pour nous de...", "Avez-vous des points de référence similaires à partir de modèles ou de discussions actuelles...".</a:t>
                      </a:r>
                      <a:endParaRPr lang="de-DE" sz="1000" b="0" i="1" dirty="0">
                        <a:latin typeface="Calibri" panose="020F0502020204030204" pitchFamily="34" charset="0"/>
                        <a:ea typeface="Helvetica Neue" panose="02000503000000020004" pitchFamily="2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741367"/>
                  </a:ext>
                </a:extLst>
              </a:tr>
              <a:tr h="2537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de-DE" sz="11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Helvetica Neue" panose="02000503000000020004" pitchFamily="2" charset="0"/>
                          <a:cs typeface="Calibri" panose="020F0502020204030204" pitchFamily="34" charset="0"/>
                          <a:sym typeface="Helvetica Light"/>
                        </a:rPr>
                        <a:t>Déroulement de la Visite à </a:t>
                      </a:r>
                      <a:r>
                        <a:rPr kumimoji="0" lang="de-DE" sz="11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Helvetica Neue" panose="02000503000000020004" pitchFamily="2" charset="0"/>
                          <a:cs typeface="Calibri" panose="020F0502020204030204" pitchFamily="34" charset="0"/>
                          <a:sym typeface="Helvetica Light"/>
                        </a:rPr>
                        <a:t>l'école</a:t>
                      </a:r>
                      <a:endParaRPr kumimoji="0" lang="de-DE" sz="11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FillTx/>
                        <a:latin typeface="Calibri" panose="020F0502020204030204" pitchFamily="34" charset="0"/>
                        <a:ea typeface="Helvetica Neue" panose="02000503000000020004" pitchFamily="2" charset="0"/>
                        <a:cs typeface="Calibri" panose="020F0502020204030204" pitchFamily="34" charset="0"/>
                        <a:sym typeface="Helvetica Light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065668"/>
                  </a:ext>
                </a:extLst>
              </a:tr>
              <a:tr h="1225697"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de-DE" sz="1000" dirty="0" err="1">
                          <a:latin typeface="Calibri" panose="020F0502020204030204" pitchFamily="34" charset="0"/>
                          <a:ea typeface="Helvetica Neue" panose="02000503000000020004" pitchFamily="2" charset="0"/>
                          <a:cs typeface="Calibri" panose="020F0502020204030204" pitchFamily="34" charset="0"/>
                        </a:rPr>
                        <a:t>Accueil</a:t>
                      </a:r>
                      <a:br>
                        <a:rPr lang="de-DE" sz="1000" dirty="0">
                          <a:latin typeface="Calibri" panose="020F0502020204030204" pitchFamily="34" charset="0"/>
                          <a:ea typeface="Helvetica Neue" panose="02000503000000020004" pitchFamily="2" charset="0"/>
                          <a:cs typeface="Calibri" panose="020F0502020204030204" pitchFamily="34" charset="0"/>
                        </a:rPr>
                      </a:br>
                      <a:r>
                        <a:rPr lang="de-DE" sz="1000" dirty="0">
                          <a:latin typeface="Calibri" panose="020F0502020204030204" pitchFamily="34" charset="0"/>
                          <a:ea typeface="Helvetica Neue" panose="02000503000000020004" pitchFamily="2" charset="0"/>
                          <a:cs typeface="Calibri" panose="020F0502020204030204" pitchFamily="34" charset="0"/>
                        </a:rPr>
                        <a:t>Clarification des objectifs / </a:t>
                      </a:r>
                      <a:r>
                        <a:rPr lang="de-DE" sz="1000" dirty="0" err="1">
                          <a:latin typeface="Calibri" panose="020F0502020204030204" pitchFamily="34" charset="0"/>
                          <a:ea typeface="Helvetica Neue" panose="02000503000000020004" pitchFamily="2" charset="0"/>
                          <a:cs typeface="Calibri" panose="020F0502020204030204" pitchFamily="34" charset="0"/>
                        </a:rPr>
                        <a:t>Advanced </a:t>
                      </a:r>
                      <a:r>
                        <a:rPr lang="de-DE" sz="1000" dirty="0">
                          <a:latin typeface="Calibri" panose="020F0502020204030204" pitchFamily="34" charset="0"/>
                          <a:ea typeface="Helvetica Neue" panose="02000503000000020004" pitchFamily="2" charset="0"/>
                          <a:cs typeface="Calibri" panose="020F0502020204030204" pitchFamily="34" charset="0"/>
                        </a:rPr>
                        <a:t>Organizer</a:t>
                      </a:r>
                    </a:p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de-DE" sz="1000" dirty="0">
                          <a:latin typeface="Calibri" panose="020F0502020204030204" pitchFamily="34" charset="0"/>
                          <a:ea typeface="Helvetica Neue" panose="02000503000000020004" pitchFamily="2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de-DE" sz="1000" dirty="0">
                          <a:latin typeface="Calibri" panose="020F0502020204030204" pitchFamily="34" charset="0"/>
                          <a:ea typeface="Helvetica Neue" panose="02000503000000020004" pitchFamily="2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de-DE" sz="1000" dirty="0">
                          <a:latin typeface="Calibri" panose="020F0502020204030204" pitchFamily="34" charset="0"/>
                          <a:ea typeface="Helvetica Neue" panose="02000503000000020004" pitchFamily="2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de-DE" sz="1000" dirty="0">
                          <a:latin typeface="Calibri" panose="020F0502020204030204" pitchFamily="34" charset="0"/>
                          <a:ea typeface="Helvetica Neue" panose="02000503000000020004" pitchFamily="2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de-DE" sz="1000" dirty="0">
                          <a:latin typeface="Calibri" panose="020F0502020204030204" pitchFamily="34" charset="0"/>
                          <a:ea typeface="Helvetica Neue" panose="02000503000000020004" pitchFamily="2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endParaRPr lang="de-DE" sz="1000" dirty="0">
                        <a:latin typeface="Calibri" panose="020F0502020204030204" pitchFamily="34" charset="0"/>
                        <a:ea typeface="Helvetica Neue" panose="02000503000000020004" pitchFamily="2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49551"/>
                  </a:ext>
                </a:extLst>
              </a:tr>
            </a:tbl>
          </a:graphicData>
        </a:graphic>
      </p:graphicFrame>
      <p:graphicFrame>
        <p:nvGraphicFramePr>
          <p:cNvPr id="27" name="Tabelle 3">
            <a:extLst>
              <a:ext uri="{FF2B5EF4-FFF2-40B4-BE49-F238E27FC236}">
                <a16:creationId xmlns:a16="http://schemas.microsoft.com/office/drawing/2014/main" id="{8B956B2C-F638-EDEF-997B-8C67DA807E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544437"/>
              </p:ext>
            </p:extLst>
          </p:nvPr>
        </p:nvGraphicFramePr>
        <p:xfrm>
          <a:off x="6338016" y="1061832"/>
          <a:ext cx="5586974" cy="40046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2196">
                  <a:extLst>
                    <a:ext uri="{9D8B030D-6E8A-4147-A177-3AD203B41FA5}">
                      <a16:colId xmlns:a16="http://schemas.microsoft.com/office/drawing/2014/main" val="2455673912"/>
                    </a:ext>
                  </a:extLst>
                </a:gridCol>
                <a:gridCol w="5204778">
                  <a:extLst>
                    <a:ext uri="{9D8B030D-6E8A-4147-A177-3AD203B41FA5}">
                      <a16:colId xmlns:a16="http://schemas.microsoft.com/office/drawing/2014/main" val="2580520362"/>
                    </a:ext>
                  </a:extLst>
                </a:gridCol>
              </a:tblGrid>
              <a:tr h="1572067">
                <a:tc rowSpan="3">
                  <a:txBody>
                    <a:bodyPr/>
                    <a:lstStyle/>
                    <a:p>
                      <a:pPr algn="ctr"/>
                      <a:r>
                        <a:rPr lang="de-DE" sz="1200" b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Helvetica Neue" panose="02000503000000020004" pitchFamily="2" charset="0"/>
                          <a:cs typeface="Calibri" panose="020F0502020204030204" pitchFamily="34" charset="0"/>
                        </a:rPr>
                        <a:t>Visite à </a:t>
                      </a:r>
                      <a:r>
                        <a:rPr lang="de-DE" sz="1200" b="0" dirty="0" err="1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Helvetica Neue" panose="02000503000000020004" pitchFamily="2" charset="0"/>
                          <a:cs typeface="Calibri" panose="020F0502020204030204" pitchFamily="34" charset="0"/>
                        </a:rPr>
                        <a:t>l'école</a:t>
                      </a:r>
                      <a:r>
                        <a:rPr lang="de-DE" sz="1200" b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Helvetica Neue" panose="02000503000000020004" pitchFamily="2" charset="0"/>
                          <a:cs typeface="Calibri" panose="020F0502020204030204" pitchFamily="34" charset="0"/>
                        </a:rPr>
                        <a:t> sur place</a:t>
                      </a:r>
                    </a:p>
                  </a:txBody>
                  <a:tcPr marL="100584" marR="100584" vert="vert270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750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Helvetica Light"/>
                        </a:rPr>
                        <a:t>Mes principales expériences d'apprentissage :</a:t>
                      </a:r>
                    </a:p>
                    <a:p>
                      <a:endParaRPr lang="de-DE" sz="1000" b="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100584" marR="100584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019976"/>
                  </a:ext>
                </a:extLst>
              </a:tr>
              <a:tr h="8114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de-DE" sz="10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Helvetica Neue" panose="02000503000000020004" pitchFamily="2" charset="0"/>
                          <a:cs typeface="Calibri" panose="020F0502020204030204" pitchFamily="34" charset="0"/>
                          <a:sym typeface="Helvetica Light"/>
                        </a:rPr>
                        <a:t>Méthodes &amp; outils découverts lors de la Visite à </a:t>
                      </a:r>
                      <a:r>
                        <a:rPr kumimoji="0" lang="de-DE" sz="10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Helvetica Neue" panose="02000503000000020004" pitchFamily="2" charset="0"/>
                          <a:cs typeface="Calibri" panose="020F0502020204030204" pitchFamily="34" charset="0"/>
                          <a:sym typeface="Helvetica Light"/>
                        </a:rPr>
                        <a:t>l'école</a:t>
                      </a:r>
                      <a:endParaRPr kumimoji="0" lang="de-DE" sz="10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Calibri" panose="020F0502020204030204" pitchFamily="34" charset="0"/>
                        <a:ea typeface="Helvetica Neue" panose="02000503000000020004" pitchFamily="2" charset="0"/>
                        <a:cs typeface="Calibri" panose="020F0502020204030204" pitchFamily="34" charset="0"/>
                        <a:sym typeface="Helvetica Light"/>
                      </a:endParaRPr>
                    </a:p>
                    <a:p>
                      <a:pPr algn="l"/>
                      <a:endParaRPr kumimoji="0" lang="de-DE" sz="10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  <a:sym typeface="Helvetica Light"/>
                      </a:endParaRPr>
                    </a:p>
                  </a:txBody>
                  <a:tcPr marL="100584" marR="100584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53809"/>
                  </a:ext>
                </a:extLst>
              </a:tr>
              <a:tr h="16211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de-DE" sz="10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Helvetica Neue" panose="02000503000000020004" pitchFamily="2" charset="0"/>
                          <a:cs typeface="Calibri" panose="020F0502020204030204" pitchFamily="34" charset="0"/>
                          <a:sym typeface="Helvetica Light"/>
                        </a:rPr>
                        <a:t>Idées et impulsions pour le transfert :</a:t>
                      </a:r>
                    </a:p>
                  </a:txBody>
                  <a:tcPr marL="100584" marR="100584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552138"/>
                  </a:ext>
                </a:extLst>
              </a:tr>
            </a:tbl>
          </a:graphicData>
        </a:graphic>
      </p:graphicFrame>
      <p:graphicFrame>
        <p:nvGraphicFramePr>
          <p:cNvPr id="28" name="Tabelle 3">
            <a:extLst>
              <a:ext uri="{FF2B5EF4-FFF2-40B4-BE49-F238E27FC236}">
                <a16:creationId xmlns:a16="http://schemas.microsoft.com/office/drawing/2014/main" id="{4D9B3765-75EC-30D2-340E-FD933B1EF2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694523"/>
              </p:ext>
            </p:extLst>
          </p:nvPr>
        </p:nvGraphicFramePr>
        <p:xfrm>
          <a:off x="3448391" y="1061831"/>
          <a:ext cx="2726793" cy="54113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26793">
                  <a:extLst>
                    <a:ext uri="{9D8B030D-6E8A-4147-A177-3AD203B41FA5}">
                      <a16:colId xmlns:a16="http://schemas.microsoft.com/office/drawing/2014/main" val="2580520362"/>
                    </a:ext>
                  </a:extLst>
                </a:gridCol>
              </a:tblGrid>
              <a:tr h="351564">
                <a:tc>
                  <a:txBody>
                    <a:bodyPr/>
                    <a:lstStyle/>
                    <a:p>
                      <a:pPr marL="0" marR="0" lvl="0" indent="0" algn="l" defTabSz="5750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FillTx/>
                          <a:latin typeface="+mn-lt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Helvetica Light"/>
                        </a:rPr>
                        <a:t>Modèles centraux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019976"/>
                  </a:ext>
                </a:extLst>
              </a:tr>
              <a:tr h="5059792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de-DE" sz="10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itchFamily="2" charset="2"/>
                        </a:rPr>
                        <a:t>Les principaux concepts, modèles, etc. du projet de développement sont placés ici.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53809"/>
                  </a:ext>
                </a:extLst>
              </a:tr>
            </a:tbl>
          </a:graphicData>
        </a:graphic>
      </p:graphicFrame>
      <p:graphicFrame>
        <p:nvGraphicFramePr>
          <p:cNvPr id="29" name="Tabelle 3">
            <a:extLst>
              <a:ext uri="{FF2B5EF4-FFF2-40B4-BE49-F238E27FC236}">
                <a16:creationId xmlns:a16="http://schemas.microsoft.com/office/drawing/2014/main" id="{523D1589-CCA2-09F9-7F9A-AFCA1B9C8A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885583"/>
              </p:ext>
            </p:extLst>
          </p:nvPr>
        </p:nvGraphicFramePr>
        <p:xfrm>
          <a:off x="6338017" y="5134187"/>
          <a:ext cx="5586974" cy="1339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03">
                  <a:extLst>
                    <a:ext uri="{9D8B030D-6E8A-4147-A177-3AD203B41FA5}">
                      <a16:colId xmlns:a16="http://schemas.microsoft.com/office/drawing/2014/main" val="2455673912"/>
                    </a:ext>
                  </a:extLst>
                </a:gridCol>
                <a:gridCol w="5199071">
                  <a:extLst>
                    <a:ext uri="{9D8B030D-6E8A-4147-A177-3AD203B41FA5}">
                      <a16:colId xmlns:a16="http://schemas.microsoft.com/office/drawing/2014/main" val="2580520362"/>
                    </a:ext>
                  </a:extLst>
                </a:gridCol>
              </a:tblGrid>
              <a:tr h="1339000">
                <a:tc>
                  <a:txBody>
                    <a:bodyPr/>
                    <a:lstStyle/>
                    <a:p>
                      <a:pPr algn="ctr"/>
                      <a:r>
                        <a:rPr lang="de-DE" sz="1200" b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Helvetica Neue" panose="02000503000000020004" pitchFamily="2" charset="0"/>
                          <a:cs typeface="Calibri" panose="020F0502020204030204" pitchFamily="34" charset="0"/>
                        </a:rPr>
                        <a:t>Phase de transfert</a:t>
                      </a:r>
                    </a:p>
                  </a:txBody>
                  <a:tcPr marL="100584" marR="100584" vert="vert270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750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Helvetica Neue" panose="02000503000000020004" pitchFamily="2" charset="0"/>
                          <a:cs typeface="Calibri" panose="020F0502020204030204" pitchFamily="34" charset="0"/>
                          <a:sym typeface="Helvetica Light"/>
                        </a:rPr>
                        <a:t>C'est ce que je veux/dois mettre en œuvre dans les semaines à venir :</a:t>
                      </a:r>
                    </a:p>
                    <a:p>
                      <a:endParaRPr lang="de-DE" sz="1000" b="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100584" marR="100584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019976"/>
                  </a:ext>
                </a:extLst>
              </a:tr>
            </a:tbl>
          </a:graphicData>
        </a:graphic>
      </p:graphicFrame>
      <p:grpSp>
        <p:nvGrpSpPr>
          <p:cNvPr id="30" name="Gruppieren 29">
            <a:extLst>
              <a:ext uri="{FF2B5EF4-FFF2-40B4-BE49-F238E27FC236}">
                <a16:creationId xmlns:a16="http://schemas.microsoft.com/office/drawing/2014/main" id="{E8452929-7EDD-3B14-D00C-20AF89CBB0FF}"/>
              </a:ext>
            </a:extLst>
          </p:cNvPr>
          <p:cNvGrpSpPr/>
          <p:nvPr/>
        </p:nvGrpSpPr>
        <p:grpSpPr>
          <a:xfrm>
            <a:off x="447641" y="1361440"/>
            <a:ext cx="2719259" cy="1740747"/>
            <a:chOff x="2133600" y="1955800"/>
            <a:chExt cx="8534400" cy="5689600"/>
          </a:xfrm>
        </p:grpSpPr>
        <p:graphicFrame>
          <p:nvGraphicFramePr>
            <p:cNvPr id="31" name="Diagramm 30">
              <a:extLst>
                <a:ext uri="{FF2B5EF4-FFF2-40B4-BE49-F238E27FC236}">
                  <a16:creationId xmlns:a16="http://schemas.microsoft.com/office/drawing/2014/main" id="{1DA9FFEB-2CBC-2C86-82B6-5A4D155756A1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584188708"/>
                </p:ext>
              </p:extLst>
            </p:nvPr>
          </p:nvGraphicFramePr>
          <p:xfrm>
            <a:off x="2133600" y="1955800"/>
            <a:ext cx="8534400" cy="56896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" r:lo="rId5" r:qs="rId6" r:cs="rId7"/>
            </a:graphicData>
          </a:graphic>
        </p:graphicFrame>
        <p:pic>
          <p:nvPicPr>
            <p:cNvPr id="32" name="Grafik 31" descr="Verwaltungsrat">
              <a:extLst>
                <a:ext uri="{FF2B5EF4-FFF2-40B4-BE49-F238E27FC236}">
                  <a16:creationId xmlns:a16="http://schemas.microsoft.com/office/drawing/2014/main" id="{14864086-A7C2-6979-4016-6C6A4076466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2886075" y="4343400"/>
              <a:ext cx="914400" cy="914400"/>
            </a:xfrm>
            <a:prstGeom prst="rect">
              <a:avLst/>
            </a:prstGeom>
          </p:spPr>
        </p:pic>
        <p:pic>
          <p:nvPicPr>
            <p:cNvPr id="33" name="Grafik 32" descr="Geschäftswachstum">
              <a:extLst>
                <a:ext uri="{FF2B5EF4-FFF2-40B4-BE49-F238E27FC236}">
                  <a16:creationId xmlns:a16="http://schemas.microsoft.com/office/drawing/2014/main" id="{4F075042-BEF6-B6C9-78F8-D537154F378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2505075" y="6067425"/>
              <a:ext cx="914400" cy="914400"/>
            </a:xfrm>
            <a:prstGeom prst="rect">
              <a:avLst/>
            </a:prstGeom>
          </p:spPr>
        </p:pic>
        <p:pic>
          <p:nvPicPr>
            <p:cNvPr id="34" name="Grafik 33" descr="Blog">
              <a:extLst>
                <a:ext uri="{FF2B5EF4-FFF2-40B4-BE49-F238E27FC236}">
                  <a16:creationId xmlns:a16="http://schemas.microsoft.com/office/drawing/2014/main" id="{1D5B3CA0-90AA-8545-09F7-F356F51DB2B3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2505075" y="2619375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72995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nutzerdefiniert 19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CBE666"/>
      </a:accent1>
      <a:accent2>
        <a:srgbClr val="F9795D"/>
      </a:accent2>
      <a:accent3>
        <a:srgbClr val="91D6E2"/>
      </a:accent3>
      <a:accent4>
        <a:srgbClr val="00AE88"/>
      </a:accent4>
      <a:accent5>
        <a:srgbClr val="C3A7D7"/>
      </a:accent5>
      <a:accent6>
        <a:srgbClr val="91D6E2"/>
      </a:accent6>
      <a:hlink>
        <a:srgbClr val="5E194C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8E5CEA2094A434C858D27727E97DAF8" ma:contentTypeVersion="17" ma:contentTypeDescription="Ein neues Dokument erstellen." ma:contentTypeScope="" ma:versionID="160a5fe7cb8adad36b3948a2b2af74ab">
  <xsd:schema xmlns:xsd="http://www.w3.org/2001/XMLSchema" xmlns:xs="http://www.w3.org/2001/XMLSchema" xmlns:p="http://schemas.microsoft.com/office/2006/metadata/properties" xmlns:ns2="49628d1a-828c-407a-a831-12aadff51b53" xmlns:ns3="6264ba82-1e9f-494d-8cab-cff42b6a85a3" targetNamespace="http://schemas.microsoft.com/office/2006/metadata/properties" ma:root="true" ma:fieldsID="9784afc0c1036c6247b220f8324af4e5" ns2:_="" ns3:_="">
    <xsd:import namespace="49628d1a-828c-407a-a831-12aadff51b53"/>
    <xsd:import namespace="6264ba82-1e9f-494d-8cab-cff42b6a85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628d1a-828c-407a-a831-12aadff51b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6" nillable="true" ma:taxonomy="true" ma:internalName="lcf76f155ced4ddcb4097134ff3c332f" ma:taxonomyFieldName="MediaServiceImageTags" ma:displayName="Bildmarkierungen" ma:readOnly="false" ma:fieldId="{5cf76f15-5ced-4ddc-b409-7134ff3c332f}" ma:taxonomyMulti="true" ma:sspId="42ab625f-ca7a-470b-bc54-ce2e773200b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64ba82-1e9f-494d-8cab-cff42b6a85a3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5ac0629a-e712-4d5d-8a90-f14830d3a193}" ma:internalName="TaxCatchAll" ma:showField="CatchAllData" ma:web="6264ba82-1e9f-494d-8cab-cff42b6a85a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9628d1a-828c-407a-a831-12aadff51b53">
      <Terms xmlns="http://schemas.microsoft.com/office/infopath/2007/PartnerControls"/>
    </lcf76f155ced4ddcb4097134ff3c332f>
    <TaxCatchAll xmlns="6264ba82-1e9f-494d-8cab-cff42b6a85a3" xsi:nil="true"/>
  </documentManagement>
</p:properties>
</file>

<file path=customXml/itemProps1.xml><?xml version="1.0" encoding="utf-8"?>
<ds:datastoreItem xmlns:ds="http://schemas.openxmlformats.org/officeDocument/2006/customXml" ds:itemID="{0B4725F3-A5BD-40E1-908C-23FF480AC6EC}">
  <ds:schemaRefs>
    <ds:schemaRef ds:uri="49628d1a-828c-407a-a831-12aadff51b53"/>
    <ds:schemaRef ds:uri="6264ba82-1e9f-494d-8cab-cff42b6a85a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FC7D5B30-EBFC-4CBE-946C-BACC7687103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F9C21B-D2DD-4315-9940-6D3A35453874}">
  <ds:schemaRefs>
    <ds:schemaRef ds:uri="http://schemas.microsoft.com/office/infopath/2007/PartnerControls"/>
    <ds:schemaRef ds:uri="49628d1a-828c-407a-a831-12aadff51b53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  <ds:schemaRef ds:uri="http://purl.org/dc/terms/"/>
    <ds:schemaRef ds:uri="http://schemas.openxmlformats.org/package/2006/metadata/core-properties"/>
    <ds:schemaRef ds:uri="6264ba82-1e9f-494d-8cab-cff42b6a85a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185</Words>
  <Application>Microsoft Macintosh PowerPoint</Application>
  <PresentationFormat>Breitbild</PresentationFormat>
  <Paragraphs>28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 Neue</vt:lpstr>
      <vt:lpstr>Wingdings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Office-Benutzer</dc:creator>
  <cp:keywords>, docId:CB9288F34B19A503988627845706BBF9</cp:keywords>
  <cp:lastModifiedBy>Uhh Haa</cp:lastModifiedBy>
  <cp:revision>23</cp:revision>
  <cp:lastPrinted>2023-06-11T12:52:45Z</cp:lastPrinted>
  <dcterms:created xsi:type="dcterms:W3CDTF">2019-11-29T16:30:31Z</dcterms:created>
  <dcterms:modified xsi:type="dcterms:W3CDTF">2023-06-27T18:28:00Z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0x010100B8E5CEA2094A434C858D27727E97DAF8</vt:lpwstr>
  </property>
  <property fmtid="{D5CDD505-2E9C-101B-9397-08002B2CF9AE}" pid="3" name="MediaServiceImageTags">
    <vt:lpwstr/>
  </property>
</Properties>
</file>